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1"/>
  </p:sldMasterIdLst>
  <p:notesMasterIdLst>
    <p:notesMasterId r:id="rId54"/>
  </p:notesMasterIdLst>
  <p:handoutMasterIdLst>
    <p:handoutMasterId r:id="rId55"/>
  </p:handoutMasterIdLst>
  <p:sldIdLst>
    <p:sldId id="319" r:id="rId2"/>
    <p:sldId id="257" r:id="rId3"/>
    <p:sldId id="476" r:id="rId4"/>
    <p:sldId id="718" r:id="rId5"/>
    <p:sldId id="964" r:id="rId6"/>
    <p:sldId id="913" r:id="rId7"/>
    <p:sldId id="993" r:id="rId8"/>
    <p:sldId id="994" r:id="rId9"/>
    <p:sldId id="815" r:id="rId10"/>
    <p:sldId id="967" r:id="rId11"/>
    <p:sldId id="1019" r:id="rId12"/>
    <p:sldId id="969" r:id="rId13"/>
    <p:sldId id="867" r:id="rId14"/>
    <p:sldId id="995" r:id="rId15"/>
    <p:sldId id="996" r:id="rId16"/>
    <p:sldId id="997" r:id="rId17"/>
    <p:sldId id="999" r:id="rId18"/>
    <p:sldId id="998" r:id="rId19"/>
    <p:sldId id="1000" r:id="rId20"/>
    <p:sldId id="970" r:id="rId21"/>
    <p:sldId id="1001" r:id="rId22"/>
    <p:sldId id="1003" r:id="rId23"/>
    <p:sldId id="1002" r:id="rId24"/>
    <p:sldId id="1004" r:id="rId25"/>
    <p:sldId id="972" r:id="rId26"/>
    <p:sldId id="973" r:id="rId27"/>
    <p:sldId id="1006" r:id="rId28"/>
    <p:sldId id="1009" r:id="rId29"/>
    <p:sldId id="1011" r:id="rId30"/>
    <p:sldId id="974" r:id="rId31"/>
    <p:sldId id="978" r:id="rId32"/>
    <p:sldId id="979" r:id="rId33"/>
    <p:sldId id="1012" r:id="rId34"/>
    <p:sldId id="982" r:id="rId35"/>
    <p:sldId id="1013" r:id="rId36"/>
    <p:sldId id="915" r:id="rId37"/>
    <p:sldId id="1014" r:id="rId38"/>
    <p:sldId id="984" r:id="rId39"/>
    <p:sldId id="1015" r:id="rId40"/>
    <p:sldId id="916" r:id="rId41"/>
    <p:sldId id="917" r:id="rId42"/>
    <p:sldId id="921" r:id="rId43"/>
    <p:sldId id="926" r:id="rId44"/>
    <p:sldId id="1016" r:id="rId45"/>
    <p:sldId id="934" r:id="rId46"/>
    <p:sldId id="1017" r:id="rId47"/>
    <p:sldId id="987" r:id="rId48"/>
    <p:sldId id="988" r:id="rId49"/>
    <p:sldId id="939" r:id="rId50"/>
    <p:sldId id="1018" r:id="rId51"/>
    <p:sldId id="580" r:id="rId52"/>
    <p:sldId id="774" r:id="rId5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 showGuides="1"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E63F-BA81-436F-8A14-28109EBCD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68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E5DCCA-CD1C-47B7-9F3E-05D78477F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11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C9239C-23D9-49C2-83D8-DF690810854B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99717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09A3EF-E262-498B-9D78-ABF176D1137D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43876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D65F3A-5A17-459A-B436-1507A2E15B54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1190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57EF74-5146-4529-8C64-E4EB6D88DC64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20382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01FA2D-CA2C-4D51-A945-8BEECFA7B0D3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6532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068493-731E-4B7B-AE82-44167E900946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1700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D11F70-82CE-4283-A1CD-0F160F7C2B6A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6241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6FFCD7-9455-4B72-8542-3CA24A32D8F8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1064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21F41-9B31-4CD3-8773-A69DA360748A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1938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324B8D-D2A6-42EB-975C-7F3F85BD72DE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11666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7C2F65-B933-4A47-B257-42497FF05BC2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0695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798ED8-9B29-4C12-9CEE-BFA0990848B5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29634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9D1B8F-59E6-475E-A08C-78D45CF893E3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33168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4B1E1E-9187-4CB5-B6E7-A3A9D4C0D2B3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54339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2AE76D-0215-47F3-8CA1-C276EC8F2EF5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01080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2B0605-037A-4E7F-8B45-8E928F47B277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05815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7CD036-CD86-4F35-91C6-AA4D41242C4D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19894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50090-1F26-44A6-A217-704F1FBF207C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09095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8AE293-7DDE-4EFC-9B29-A0CE1C5ADDD1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92445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3B9306-BA1C-45AE-A738-6D9AAD553B89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39032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DFFB29-9545-494E-890A-7B2712C51FDC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62609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3B852C-78E0-4A40-84E2-869292B9D71C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0440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19C768-661E-450E-87FF-421545546D62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23469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671A0E-3DEB-4AEA-BA70-BB101EE321B9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37224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F8E381-8C24-42ED-85B5-30BA8574E827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63978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C708AC-6F0C-445A-A99C-E9F0B124C904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10060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C7BE25-F042-4023-90D8-223C583CB76D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26264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5DB176-489E-4A84-8D4B-166E107585D0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84287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66D9EE-65CF-409D-8199-742B06B68901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56605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58DB06-4287-4515-B11D-E3D6B2CDCC96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62948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6A9124-078A-479D-AF2C-8124F472B7AC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93543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F1BAB8-07F2-487D-9944-71A45906AB20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99983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16A771-53F2-4C65-A3DF-FF33B8C9332E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4440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5DB86-3132-4E97-B3B3-286604BCFBFC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208740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CD979C-D7A8-4620-9456-2DB2F7697685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57818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7BE9D5-431E-47EF-BF86-C5EDEAA85795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761422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53C2D6-F465-4375-8310-18021DD8DDA8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61239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1A6F51-05DF-4087-8E6D-7C203DAF4FF6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69472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7BCFFA-B24B-42FC-ADD5-5ED33AA8DF98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99455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D524AA-8E9B-404B-ACCA-E3B45E618A84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979445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98F3C1-0FE2-49B6-B329-6428D2156A56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056260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C7FAF7-7AB0-4DEE-9898-52126078B784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04474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04C1F3-98CB-4750-AC8D-25058FC00BE2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466709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265BC0-5DBE-48C3-9AD0-339B3053B825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7741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2F2693-371C-4F32-B559-A3B274979635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937250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E4F00-B545-4FA4-9C5D-1ECBAF99A6CC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4841984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3D3161-E78C-4A08-A5AC-D597130A0618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20407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F8DC64-E395-4301-8CDA-6E4F9D80206C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95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1B43B5-129B-4379-AB3D-59336697D9B8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2363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5451BA-1A6A-4DE5-A9DA-875F2ADF4DB6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9758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2B68FD-73B0-4903-A600-93208FFA0329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9558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Linux+ Guide to Linux Certification, Second Edition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014ACB-593C-43E5-89E8-47711AA72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5503D3-502A-4923-9E24-4A40CC606F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52D543-8DDE-46AA-BDDE-BB3040ADAE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900FE-7323-4C9F-87CE-086E0DA9FC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524381-C65D-4410-A8BE-5189AA0051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84B0BD-4AC1-4F2B-B14C-0D6E8FF67B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2383D3-07F6-403B-9634-6D05A8680A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D6EBEC-0573-443E-B42C-E25871CD48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FA196A-96A8-47C9-8B71-3B168FA4BD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MCTS Guide to Microsoft Windows 7</a:t>
            </a:r>
            <a:r>
              <a:rPr lang="en-US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10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Performance Tuning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Monitor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Monitor</a:t>
            </a:r>
          </a:p>
          <a:p>
            <a:pPr lvl="1"/>
            <a:r>
              <a:rPr lang="en-US" smtClean="0"/>
              <a:t>MMC snap-in that is used to monitor system performance indicators</a:t>
            </a:r>
          </a:p>
          <a:p>
            <a:r>
              <a:rPr lang="en-US" smtClean="0"/>
              <a:t>Areas</a:t>
            </a:r>
          </a:p>
          <a:p>
            <a:pPr lvl="1"/>
            <a:r>
              <a:rPr lang="en-US" smtClean="0"/>
              <a:t>Resource Monitor</a:t>
            </a:r>
          </a:p>
          <a:p>
            <a:pPr lvl="1"/>
            <a:r>
              <a:rPr lang="en-US" smtClean="0"/>
              <a:t>Performance Monitor</a:t>
            </a:r>
          </a:p>
          <a:p>
            <a:pPr lvl="1"/>
            <a:r>
              <a:rPr lang="en-US" smtClean="0"/>
              <a:t>Reliability Monitor</a:t>
            </a:r>
          </a:p>
          <a:p>
            <a:pPr lvl="1"/>
            <a:r>
              <a:rPr lang="en-US" smtClean="0"/>
              <a:t>Data Collector Sets</a:t>
            </a:r>
          </a:p>
          <a:p>
            <a:pPr lvl="1"/>
            <a:r>
              <a:rPr lang="en-US" smtClean="0"/>
              <a:t>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Monitor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1595718"/>
            <a:ext cx="729996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Monitor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Resource Overview</a:t>
            </a:r>
          </a:p>
          <a:p>
            <a:pPr lvl="1"/>
            <a:r>
              <a:rPr lang="en-US" smtClean="0"/>
              <a:t>Provides real-time monitoring of the most common system performance indicators</a:t>
            </a:r>
          </a:p>
          <a:p>
            <a:r>
              <a:rPr lang="en-US" smtClean="0"/>
              <a:t>CPU</a:t>
            </a:r>
          </a:p>
          <a:p>
            <a:pPr lvl="1"/>
            <a:r>
              <a:rPr lang="en-US" smtClean="0"/>
              <a:t>Indicators</a:t>
            </a:r>
          </a:p>
          <a:p>
            <a:pPr lvl="2"/>
            <a:r>
              <a:rPr lang="en-US" smtClean="0"/>
              <a:t>CPU Usage</a:t>
            </a:r>
          </a:p>
          <a:p>
            <a:pPr lvl="2"/>
            <a:r>
              <a:rPr lang="en-US" smtClean="0"/>
              <a:t>CPU Maximum Frequency</a:t>
            </a:r>
          </a:p>
          <a:p>
            <a:pPr lvl="1"/>
            <a:r>
              <a:rPr lang="en-US" smtClean="0"/>
              <a:t>Characteristics about running processes</a:t>
            </a:r>
          </a:p>
          <a:p>
            <a:pPr lvl="2"/>
            <a:r>
              <a:rPr lang="en-US" smtClean="0"/>
              <a:t>Image, PID, Description, Threads, CPU, Average CPU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 smtClean="0"/>
              <a:t>Monitor CPU</a:t>
            </a:r>
            <a:endParaRPr lang="en-US" dirty="0" smtClean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" y="1447800"/>
            <a:ext cx="618236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 smtClean="0"/>
              <a:t>Monitor CPU</a:t>
            </a:r>
            <a:endParaRPr lang="en-US" dirty="0" smtClean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" y="1447800"/>
            <a:ext cx="6182360" cy="52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/>
              <a:t>Monitor </a:t>
            </a:r>
            <a:r>
              <a:rPr lang="en-US" dirty="0" smtClean="0"/>
              <a:t>(cont'd.)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77200" cy="4572000"/>
          </a:xfrm>
        </p:spPr>
        <p:txBody>
          <a:bodyPr/>
          <a:lstStyle/>
          <a:p>
            <a:r>
              <a:rPr lang="en-US" smtClean="0"/>
              <a:t>Disk</a:t>
            </a:r>
          </a:p>
          <a:p>
            <a:pPr lvl="1"/>
            <a:r>
              <a:rPr lang="en-US" smtClean="0"/>
              <a:t>Performance indicators</a:t>
            </a:r>
          </a:p>
          <a:p>
            <a:pPr lvl="2"/>
            <a:r>
              <a:rPr lang="en-US" smtClean="0"/>
              <a:t>Current disk input/output in KB/sec</a:t>
            </a:r>
          </a:p>
          <a:p>
            <a:pPr lvl="2"/>
            <a:r>
              <a:rPr lang="en-US" smtClean="0"/>
              <a:t>Highest Active Time</a:t>
            </a:r>
          </a:p>
          <a:p>
            <a:pPr lvl="1"/>
            <a:r>
              <a:rPr lang="en-US" smtClean="0"/>
              <a:t>Characteristics about processes performing disk activity</a:t>
            </a:r>
          </a:p>
          <a:p>
            <a:pPr lvl="2"/>
            <a:r>
              <a:rPr lang="en-US" smtClean="0"/>
              <a:t>Image, PID, File, Read, Write, IO Priority, Response time</a:t>
            </a:r>
          </a:p>
          <a:p>
            <a:r>
              <a:rPr lang="en-US" smtClean="0"/>
              <a:t>Network</a:t>
            </a:r>
          </a:p>
          <a:p>
            <a:pPr lvl="1"/>
            <a:r>
              <a:rPr lang="en-US" smtClean="0"/>
              <a:t>Performance indicators</a:t>
            </a:r>
          </a:p>
          <a:p>
            <a:pPr lvl="2"/>
            <a:r>
              <a:rPr lang="en-US" smtClean="0"/>
              <a:t>Total current network traffic</a:t>
            </a:r>
          </a:p>
          <a:p>
            <a:pPr lvl="2"/>
            <a:r>
              <a:rPr lang="en-US" smtClean="0"/>
              <a:t>Network Utilization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 smtClean="0"/>
              <a:t>Monitor Disk</a:t>
            </a:r>
            <a:endParaRPr lang="en-US" dirty="0" smtClean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" y="1447800"/>
            <a:ext cx="6182360" cy="52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/>
              <a:t>Monitor </a:t>
            </a:r>
            <a:r>
              <a:rPr lang="en-US" dirty="0" smtClean="0"/>
              <a:t>(cont'd.)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(cont'd.)</a:t>
            </a:r>
          </a:p>
          <a:p>
            <a:pPr lvl="1"/>
            <a:r>
              <a:rPr lang="en-US" smtClean="0"/>
              <a:t>Characteristics about processes performing network activity</a:t>
            </a:r>
          </a:p>
          <a:p>
            <a:pPr lvl="2"/>
            <a:r>
              <a:rPr lang="en-US" smtClean="0"/>
              <a:t>Image, PID, Address, Send, Receive, Total</a:t>
            </a:r>
          </a:p>
          <a:p>
            <a:r>
              <a:rPr lang="en-US" smtClean="0"/>
              <a:t>Memory</a:t>
            </a:r>
          </a:p>
          <a:p>
            <a:pPr lvl="1"/>
            <a:r>
              <a:rPr lang="en-US" smtClean="0"/>
              <a:t>Performance indicators</a:t>
            </a:r>
          </a:p>
          <a:p>
            <a:pPr lvl="2"/>
            <a:r>
              <a:rPr lang="en-US" smtClean="0"/>
              <a:t>Hard Faults</a:t>
            </a:r>
          </a:p>
          <a:p>
            <a:pPr lvl="2"/>
            <a:r>
              <a:rPr lang="en-US" smtClean="0"/>
              <a:t>Used Physical Memory</a:t>
            </a:r>
          </a:p>
          <a:p>
            <a:pPr lvl="1"/>
            <a:r>
              <a:rPr lang="en-US" smtClean="0"/>
              <a:t>Characteristics about process memory usage</a:t>
            </a:r>
          </a:p>
          <a:p>
            <a:pPr lvl="2"/>
            <a:r>
              <a:rPr lang="en-US" smtClean="0"/>
              <a:t>Image, PID, Hard Faults, Commit, Working set, Shareable, Private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/>
              <a:t>Monitor </a:t>
            </a:r>
            <a:r>
              <a:rPr lang="en-US" dirty="0" smtClean="0"/>
              <a:t>Network</a:t>
            </a:r>
            <a:endParaRPr lang="en-US" dirty="0" smtClean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" y="1447800"/>
            <a:ext cx="6182360" cy="52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/>
              <a:t>Monitor </a:t>
            </a:r>
            <a:r>
              <a:rPr lang="en-US" dirty="0" smtClean="0"/>
              <a:t>Memory</a:t>
            </a:r>
            <a:endParaRPr lang="en-US" dirty="0" smtClean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" y="1514375"/>
            <a:ext cx="6182360" cy="52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several key performance enhancements</a:t>
            </a:r>
          </a:p>
          <a:p>
            <a:r>
              <a:rPr lang="en-US" dirty="0" smtClean="0"/>
              <a:t>Describe performance tuning concepts</a:t>
            </a:r>
          </a:p>
          <a:p>
            <a:r>
              <a:rPr lang="en-US" dirty="0" smtClean="0"/>
              <a:t>Use Performance Monitor</a:t>
            </a:r>
          </a:p>
          <a:p>
            <a:r>
              <a:rPr lang="en-US" dirty="0" smtClean="0"/>
              <a:t>Use Task Manager</a:t>
            </a:r>
          </a:p>
          <a:p>
            <a:r>
              <a:rPr lang="en-US" dirty="0" smtClean="0"/>
              <a:t>Understand performance ranking</a:t>
            </a:r>
          </a:p>
          <a:p>
            <a:r>
              <a:rPr lang="en-US" dirty="0" smtClean="0"/>
              <a:t>Optimize system performance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Monitor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Monitor</a:t>
            </a:r>
          </a:p>
          <a:p>
            <a:pPr lvl="1"/>
            <a:r>
              <a:rPr lang="en-US" smtClean="0"/>
              <a:t>Tool within Performance Monitor </a:t>
            </a:r>
          </a:p>
          <a:p>
            <a:pPr lvl="1"/>
            <a:r>
              <a:rPr lang="en-US" smtClean="0"/>
              <a:t>Visually displays the data generated by counters</a:t>
            </a:r>
          </a:p>
          <a:p>
            <a:pPr lvl="1"/>
            <a:r>
              <a:rPr lang="en-US" smtClean="0"/>
              <a:t>View last, average, minimum, and maximum values</a:t>
            </a:r>
          </a:p>
          <a:p>
            <a:pPr lvl="1"/>
            <a:r>
              <a:rPr lang="en-US" smtClean="0"/>
              <a:t>Can view logged data</a:t>
            </a:r>
          </a:p>
          <a:p>
            <a:r>
              <a:rPr lang="en-US" smtClean="0"/>
              <a:t>Counters</a:t>
            </a:r>
          </a:p>
          <a:p>
            <a:pPr lvl="1"/>
            <a:r>
              <a:rPr lang="en-US" smtClean="0"/>
              <a:t>Can select counters to 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Monitor </a:t>
            </a:r>
            <a:r>
              <a:rPr lang="en-US" dirty="0" smtClean="0"/>
              <a:t>Graph</a:t>
            </a:r>
            <a:endParaRPr lang="en-US" dirty="0" smtClean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1524000"/>
            <a:ext cx="729996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Monitor (cont'd.)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Counters (cont'd.)</a:t>
            </a:r>
          </a:p>
          <a:p>
            <a:pPr lvl="1"/>
            <a:r>
              <a:rPr lang="en-US" smtClean="0"/>
              <a:t>Categories</a:t>
            </a:r>
          </a:p>
          <a:p>
            <a:pPr lvl="2"/>
            <a:r>
              <a:rPr lang="en-US" smtClean="0"/>
              <a:t>Cache</a:t>
            </a:r>
          </a:p>
          <a:p>
            <a:pPr lvl="2"/>
            <a:r>
              <a:rPr lang="en-US" smtClean="0"/>
              <a:t>IPv4</a:t>
            </a:r>
          </a:p>
          <a:p>
            <a:pPr lvl="2"/>
            <a:r>
              <a:rPr lang="en-US" smtClean="0"/>
              <a:t>LogicalDisk</a:t>
            </a:r>
          </a:p>
          <a:p>
            <a:pPr lvl="2"/>
            <a:r>
              <a:rPr lang="en-US" smtClean="0"/>
              <a:t>Memory</a:t>
            </a:r>
          </a:p>
          <a:p>
            <a:pPr lvl="2"/>
            <a:r>
              <a:rPr lang="en-US" smtClean="0"/>
              <a:t>Network Interface</a:t>
            </a:r>
          </a:p>
          <a:p>
            <a:pPr lvl="2"/>
            <a:r>
              <a:rPr lang="en-US" smtClean="0"/>
              <a:t>PhysicalDisk</a:t>
            </a:r>
          </a:p>
          <a:p>
            <a:pPr lvl="2"/>
            <a:r>
              <a:rPr lang="en-US" smtClean="0"/>
              <a:t>Processor</a:t>
            </a:r>
          </a:p>
          <a:p>
            <a:pPr lvl="2"/>
            <a:r>
              <a:rPr lang="en-US" smtClean="0"/>
              <a:t>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Monitor </a:t>
            </a:r>
            <a:r>
              <a:rPr lang="en-US" dirty="0" smtClean="0"/>
              <a:t>Counters</a:t>
            </a:r>
            <a:endParaRPr lang="en-US" dirty="0" smtClean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447800"/>
            <a:ext cx="68834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Monitor (cont'd.)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Chart types</a:t>
            </a:r>
          </a:p>
          <a:p>
            <a:pPr lvl="1"/>
            <a:r>
              <a:rPr lang="en-US" smtClean="0"/>
              <a:t>Line</a:t>
            </a:r>
          </a:p>
          <a:p>
            <a:pPr lvl="1"/>
            <a:r>
              <a:rPr lang="en-US" smtClean="0"/>
              <a:t>Histogram bar</a:t>
            </a:r>
          </a:p>
          <a:p>
            <a:pPr lvl="1"/>
            <a:r>
              <a:rPr lang="en-US" smtClean="0"/>
              <a:t>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Collector Sets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Collector Sets</a:t>
            </a:r>
          </a:p>
          <a:p>
            <a:pPr lvl="1"/>
            <a:r>
              <a:rPr lang="en-US" smtClean="0"/>
              <a:t>Organize multiple counters into a single unit</a:t>
            </a:r>
          </a:p>
          <a:p>
            <a:pPr lvl="2"/>
            <a:r>
              <a:rPr lang="en-US" smtClean="0"/>
              <a:t>Makes monitoring performance easier to manage</a:t>
            </a:r>
          </a:p>
          <a:p>
            <a:r>
              <a:rPr lang="en-US" smtClean="0"/>
              <a:t>Type of data</a:t>
            </a:r>
          </a:p>
          <a:p>
            <a:pPr lvl="1"/>
            <a:r>
              <a:rPr lang="en-US" smtClean="0"/>
              <a:t>Performance counters</a:t>
            </a:r>
          </a:p>
          <a:p>
            <a:pPr lvl="1"/>
            <a:r>
              <a:rPr lang="en-US" smtClean="0"/>
              <a:t>Event trace</a:t>
            </a:r>
          </a:p>
          <a:p>
            <a:pPr lvl="1"/>
            <a:r>
              <a:rPr lang="en-US" smtClean="0"/>
              <a:t>Configuration</a:t>
            </a:r>
          </a:p>
          <a:p>
            <a:r>
              <a:rPr lang="en-US" smtClean="0"/>
              <a:t>Logging</a:t>
            </a:r>
          </a:p>
          <a:p>
            <a:pPr lvl="1"/>
            <a:r>
              <a:rPr lang="en-US" smtClean="0"/>
              <a:t>Data Collector Set can log performance information to disk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Collector Sets </a:t>
            </a:r>
            <a:r>
              <a:rPr lang="en-US" dirty="0" smtClean="0"/>
              <a:t>List</a:t>
            </a:r>
            <a:endParaRPr lang="en-US" dirty="0" smtClean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1447800"/>
            <a:ext cx="729996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Collector Sets (cont'd.)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Logging (cont'd.)</a:t>
            </a:r>
          </a:p>
          <a:p>
            <a:pPr lvl="1"/>
            <a:r>
              <a:rPr lang="en-US" smtClean="0"/>
              <a:t>For each Data Collector Set, you can specify:</a:t>
            </a:r>
          </a:p>
          <a:p>
            <a:pPr lvl="2"/>
            <a:r>
              <a:rPr lang="en-US" smtClean="0"/>
              <a:t>Root directory</a:t>
            </a:r>
          </a:p>
          <a:p>
            <a:pPr lvl="2"/>
            <a:r>
              <a:rPr lang="en-US" smtClean="0"/>
              <a:t>Subdirectory</a:t>
            </a:r>
          </a:p>
          <a:p>
            <a:pPr lvl="2"/>
            <a:r>
              <a:rPr lang="en-US" smtClean="0"/>
              <a:t>Subdirectory name format</a:t>
            </a:r>
          </a:p>
          <a:p>
            <a:r>
              <a:rPr lang="en-US" smtClean="0"/>
              <a:t>Starting and Stopping</a:t>
            </a:r>
          </a:p>
          <a:p>
            <a:pPr lvl="1"/>
            <a:r>
              <a:rPr lang="en-US" smtClean="0"/>
              <a:t>Data Collector Sets are not always running</a:t>
            </a:r>
          </a:p>
          <a:p>
            <a:pPr lvl="1"/>
            <a:r>
              <a:rPr lang="en-US" smtClean="0"/>
              <a:t>You can manually start Data Collector Sets</a:t>
            </a:r>
          </a:p>
          <a:p>
            <a:pPr lvl="1"/>
            <a:r>
              <a:rPr lang="en-US" smtClean="0"/>
              <a:t>If you are collecting a baseline</a:t>
            </a:r>
          </a:p>
          <a:p>
            <a:pPr lvl="2"/>
            <a:r>
              <a:rPr lang="en-US" smtClean="0"/>
              <a:t>Schedule the Data Collector Set to run at a regular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Collector Sets (cont'd.)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Alerts</a:t>
            </a:r>
          </a:p>
          <a:p>
            <a:pPr lvl="1"/>
            <a:r>
              <a:rPr lang="en-US" smtClean="0"/>
              <a:t>For performance counters, you can configure alerts instead of logging to disk</a:t>
            </a:r>
          </a:p>
          <a:p>
            <a:pPr lvl="1"/>
            <a:r>
              <a:rPr lang="en-US" smtClean="0"/>
              <a:t>When an alert triggers, the following can be performed:</a:t>
            </a:r>
          </a:p>
          <a:p>
            <a:pPr lvl="2"/>
            <a:r>
              <a:rPr lang="en-US" smtClean="0"/>
              <a:t>Log an entry in the application event log</a:t>
            </a:r>
          </a:p>
          <a:p>
            <a:pPr lvl="2"/>
            <a:r>
              <a:rPr lang="en-US" smtClean="0"/>
              <a:t>Start a Data Collector Set</a:t>
            </a:r>
          </a:p>
          <a:p>
            <a:pPr lvl="2"/>
            <a:r>
              <a:rPr lang="en-US" smtClean="0"/>
              <a:t>Run a scheduled task</a:t>
            </a:r>
          </a:p>
          <a:p>
            <a:r>
              <a:rPr lang="en-US" smtClean="0"/>
              <a:t>Data Manager</a:t>
            </a:r>
          </a:p>
          <a:p>
            <a:pPr lvl="1"/>
            <a:r>
              <a:rPr lang="en-US" smtClean="0"/>
              <a:t>User can automatically control log files and reports that can be generated by Data Collector 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Collector Sets (cont'd.)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Manager (cont'd.)</a:t>
            </a:r>
          </a:p>
          <a:p>
            <a:pPr lvl="1"/>
            <a:r>
              <a:rPr lang="en-US" smtClean="0"/>
              <a:t>You can specify the following (cont'd.)</a:t>
            </a:r>
          </a:p>
          <a:p>
            <a:pPr lvl="2"/>
            <a:r>
              <a:rPr lang="en-US" smtClean="0"/>
              <a:t>Minimum free disk space</a:t>
            </a:r>
          </a:p>
          <a:p>
            <a:pPr lvl="2"/>
            <a:r>
              <a:rPr lang="en-US" smtClean="0"/>
              <a:t>Maximum folders</a:t>
            </a:r>
          </a:p>
          <a:p>
            <a:pPr lvl="2"/>
            <a:r>
              <a:rPr lang="en-US" smtClean="0"/>
              <a:t>Resource policy</a:t>
            </a:r>
          </a:p>
          <a:p>
            <a:pPr lvl="2"/>
            <a:r>
              <a:rPr lang="en-US" smtClean="0"/>
              <a:t>Maximum root path size</a:t>
            </a:r>
          </a:p>
          <a:p>
            <a:pPr lvl="2"/>
            <a:r>
              <a:rPr lang="en-US" smtClean="0"/>
              <a:t>Enable data management and report generation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Enhancements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enhancements in Windows 7</a:t>
            </a:r>
          </a:p>
          <a:p>
            <a:pPr lvl="1"/>
            <a:r>
              <a:rPr lang="en-US" smtClean="0"/>
              <a:t>Windows SuperFetch</a:t>
            </a:r>
          </a:p>
          <a:p>
            <a:pPr lvl="1"/>
            <a:r>
              <a:rPr lang="en-US" smtClean="0"/>
              <a:t>Low-priority I/O</a:t>
            </a:r>
          </a:p>
          <a:p>
            <a:pPr lvl="1"/>
            <a:r>
              <a:rPr lang="en-US" smtClean="0"/>
              <a:t>Windows ReadyBoost</a:t>
            </a:r>
          </a:p>
          <a:p>
            <a:pPr lvl="1"/>
            <a:r>
              <a:rPr lang="en-US" smtClean="0"/>
              <a:t>Windows ReadyDrive</a:t>
            </a:r>
          </a:p>
          <a:p>
            <a:pPr lvl="1"/>
            <a:r>
              <a:rPr lang="en-US" smtClean="0"/>
              <a:t>Automatic defragmentation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Reports</a:t>
            </a:r>
          </a:p>
          <a:p>
            <a:pPr lvl="1"/>
            <a:r>
              <a:rPr lang="en-US" smtClean="0"/>
              <a:t>Process and display log file data</a:t>
            </a:r>
          </a:p>
          <a:p>
            <a:r>
              <a:rPr lang="en-US" smtClean="0"/>
              <a:t>You specify rules to process log files</a:t>
            </a:r>
          </a:p>
          <a:p>
            <a:r>
              <a:rPr lang="en-US" smtClean="0"/>
              <a:t>Rule is an XML file that contains instructions specifying how the data is to be processed</a:t>
            </a:r>
          </a:p>
          <a:p>
            <a:r>
              <a:rPr lang="en-US" smtClean="0"/>
              <a:t>Create your own rules for processing log files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Manager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 Manager</a:t>
            </a:r>
          </a:p>
          <a:p>
            <a:pPr lvl="1"/>
            <a:r>
              <a:rPr lang="en-US" smtClean="0"/>
              <a:t>Provides an overview of the current state of a computer</a:t>
            </a:r>
          </a:p>
          <a:p>
            <a:r>
              <a:rPr lang="en-US" smtClean="0"/>
              <a:t>You can access Task Manager several ways</a:t>
            </a:r>
          </a:p>
          <a:p>
            <a:pPr lvl="1"/>
            <a:r>
              <a:rPr lang="en-US" smtClean="0"/>
              <a:t>Press Ctrl+Alt+Del</a:t>
            </a:r>
          </a:p>
          <a:p>
            <a:pPr lvl="1"/>
            <a:r>
              <a:rPr lang="en-US" smtClean="0"/>
              <a:t>Press Ctrl+Shift+Esc</a:t>
            </a:r>
          </a:p>
          <a:p>
            <a:pPr lvl="1"/>
            <a:r>
              <a:rPr lang="en-US" smtClean="0"/>
              <a:t>Right-click the taskbar and click Task Manager</a:t>
            </a:r>
          </a:p>
          <a:p>
            <a:pPr lvl="1"/>
            <a:r>
              <a:rPr lang="en-US" smtClean="0"/>
              <a:t>Run taskmgr.exe from a command prompt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tab in Task Manager</a:t>
            </a:r>
          </a:p>
          <a:p>
            <a:pPr lvl="1"/>
            <a:r>
              <a:rPr lang="en-US" smtClean="0"/>
              <a:t>Shows all user applications running on the computer</a:t>
            </a:r>
          </a:p>
          <a:p>
            <a:r>
              <a:rPr lang="en-US" smtClean="0"/>
              <a:t>Status is: Running or Not Responding</a:t>
            </a:r>
          </a:p>
          <a:p>
            <a:r>
              <a:rPr lang="en-US" smtClean="0"/>
              <a:t>View process that corresponds with an application</a:t>
            </a:r>
          </a:p>
          <a:p>
            <a:pPr lvl="1"/>
            <a:r>
              <a:rPr lang="en-US" smtClean="0"/>
              <a:t>Right-click the task and click Go To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Manager </a:t>
            </a:r>
            <a:r>
              <a:rPr lang="en-US" dirty="0" smtClean="0"/>
              <a:t>Applications</a:t>
            </a:r>
            <a:endParaRPr lang="en-US" dirty="0" smtClean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1524000"/>
            <a:ext cx="469392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Processes tab</a:t>
            </a:r>
          </a:p>
          <a:p>
            <a:pPr lvl="1"/>
            <a:r>
              <a:rPr lang="en-US" smtClean="0"/>
              <a:t>Shows processes running on this computer</a:t>
            </a:r>
          </a:p>
          <a:p>
            <a:r>
              <a:rPr lang="en-US" smtClean="0"/>
              <a:t>By default, only processes started by the current user are displayed</a:t>
            </a:r>
          </a:p>
          <a:p>
            <a:r>
              <a:rPr lang="en-US" smtClean="0"/>
              <a:t>Options</a:t>
            </a:r>
          </a:p>
          <a:p>
            <a:pPr lvl="1"/>
            <a:r>
              <a:rPr lang="en-US" smtClean="0"/>
              <a:t>Can optimize the view of processes</a:t>
            </a:r>
          </a:p>
          <a:p>
            <a:pPr lvl="2"/>
            <a:r>
              <a:rPr lang="en-US" smtClean="0"/>
              <a:t>By adding additional columns and sorting based on column information</a:t>
            </a:r>
          </a:p>
          <a:p>
            <a:pPr lvl="1"/>
            <a:r>
              <a:rPr lang="en-US" smtClean="0"/>
              <a:t>Can set the priority of a process</a:t>
            </a:r>
          </a:p>
          <a:p>
            <a:pPr lvl="1"/>
            <a:r>
              <a:rPr lang="en-US" smtClean="0"/>
              <a:t>Can end a specific process or process tree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Manager </a:t>
            </a:r>
            <a:r>
              <a:rPr lang="en-US" dirty="0" smtClean="0"/>
              <a:t>Processes</a:t>
            </a:r>
            <a:endParaRPr lang="en-US" dirty="0" smtClean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83" y="1508760"/>
            <a:ext cx="469392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Services tab</a:t>
            </a:r>
          </a:p>
          <a:p>
            <a:pPr lvl="1"/>
            <a:r>
              <a:rPr lang="en-US" smtClean="0"/>
              <a:t>List of the services running on Windows 7</a:t>
            </a:r>
          </a:p>
          <a:p>
            <a:r>
              <a:rPr lang="en-US" smtClean="0"/>
              <a:t>You can locate a process associated with a particular service and can start and stop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Manager </a:t>
            </a:r>
            <a:r>
              <a:rPr lang="en-US" dirty="0" smtClean="0"/>
              <a:t>Services</a:t>
            </a:r>
            <a:endParaRPr lang="en-US" dirty="0" smtClean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1447800"/>
            <a:ext cx="469392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tab</a:t>
            </a:r>
          </a:p>
          <a:p>
            <a:pPr lvl="1"/>
            <a:r>
              <a:rPr lang="en-US" smtClean="0"/>
              <a:t>Quick overview of system performance for memory and processor utilization</a:t>
            </a:r>
          </a:p>
          <a:p>
            <a:r>
              <a:rPr lang="en-US" smtClean="0"/>
              <a:t>Current CPU usage is shown as a bar chart</a:t>
            </a:r>
          </a:p>
          <a:p>
            <a:pPr lvl="1"/>
            <a:r>
              <a:rPr lang="en-US" smtClean="0"/>
              <a:t>Recent CPU usage history is shown as a line graph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Manager </a:t>
            </a:r>
            <a:r>
              <a:rPr lang="en-US" dirty="0" smtClean="0"/>
              <a:t>Performance</a:t>
            </a:r>
            <a:endParaRPr lang="en-US" dirty="0" smtClean="0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1524000"/>
            <a:ext cx="469392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Tuning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tuning </a:t>
            </a:r>
          </a:p>
          <a:p>
            <a:pPr lvl="1"/>
            <a:r>
              <a:rPr lang="en-US" smtClean="0"/>
              <a:t>A process rather than an event</a:t>
            </a:r>
          </a:p>
          <a:p>
            <a:r>
              <a:rPr lang="en-US" smtClean="0"/>
              <a:t>Performance tuning process consists of:</a:t>
            </a:r>
          </a:p>
          <a:p>
            <a:pPr lvl="1"/>
            <a:r>
              <a:rPr lang="en-US" smtClean="0"/>
              <a:t>Establishing a baseline</a:t>
            </a:r>
          </a:p>
          <a:p>
            <a:pPr lvl="1"/>
            <a:r>
              <a:rPr lang="en-US" smtClean="0"/>
              <a:t>Recognizing bottlenecks</a:t>
            </a:r>
          </a:p>
          <a:p>
            <a:pPr lvl="1"/>
            <a:r>
              <a:rPr lang="en-US" smtClean="0"/>
              <a:t>Tuning performance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Tabs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Networking tab</a:t>
            </a:r>
          </a:p>
          <a:p>
            <a:pPr lvl="1"/>
            <a:r>
              <a:rPr lang="en-US" smtClean="0"/>
              <a:t>Line graph of recent network utilization for each network connection</a:t>
            </a:r>
          </a:p>
          <a:p>
            <a:r>
              <a:rPr lang="en-US" smtClean="0"/>
              <a:t>Users tab</a:t>
            </a:r>
          </a:p>
          <a:p>
            <a:pPr lvl="1"/>
            <a:r>
              <a:rPr lang="en-US" smtClean="0"/>
              <a:t>List of users currently logged 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Ranking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Experience Index</a:t>
            </a:r>
          </a:p>
          <a:p>
            <a:pPr lvl="1"/>
            <a:r>
              <a:rPr lang="en-US" smtClean="0"/>
              <a:t>Provides an objective measure of system performance</a:t>
            </a:r>
          </a:p>
          <a:p>
            <a:r>
              <a:rPr lang="en-US" smtClean="0"/>
              <a:t>Windows 7 ranks five elements</a:t>
            </a:r>
          </a:p>
          <a:p>
            <a:pPr lvl="1"/>
            <a:r>
              <a:rPr lang="en-US" smtClean="0"/>
              <a:t>Processor</a:t>
            </a:r>
          </a:p>
          <a:p>
            <a:pPr lvl="1"/>
            <a:r>
              <a:rPr lang="en-US" smtClean="0"/>
              <a:t>Memory (RAM)</a:t>
            </a:r>
          </a:p>
          <a:p>
            <a:pPr lvl="1"/>
            <a:r>
              <a:rPr lang="en-US" smtClean="0"/>
              <a:t>Graphics</a:t>
            </a:r>
          </a:p>
          <a:p>
            <a:pPr lvl="1"/>
            <a:r>
              <a:rPr lang="en-US" smtClean="0"/>
              <a:t>Gaming graphics</a:t>
            </a:r>
          </a:p>
          <a:p>
            <a:pPr lvl="1"/>
            <a:r>
              <a:rPr lang="en-US" smtClean="0"/>
              <a:t>Primary hard disk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Ranking (cont'd.)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76400"/>
            <a:ext cx="85725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Ranking (cont'd.)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Individual subscores used to create a Base score</a:t>
            </a:r>
          </a:p>
          <a:p>
            <a:r>
              <a:rPr lang="en-US" smtClean="0"/>
              <a:t>Base score</a:t>
            </a:r>
          </a:p>
          <a:p>
            <a:pPr lvl="1"/>
            <a:r>
              <a:rPr lang="en-US" smtClean="0"/>
              <a:t>Overall ranking of your system</a:t>
            </a:r>
          </a:p>
          <a:p>
            <a:pPr lvl="1"/>
            <a:r>
              <a:rPr lang="en-US" smtClean="0"/>
              <a:t>Ranking is from 1 to 5 (5 the best)</a:t>
            </a:r>
          </a:p>
          <a:p>
            <a:pPr lvl="1"/>
            <a:r>
              <a:rPr lang="en-US" smtClean="0"/>
              <a:t>Not simply an average of the subscores</a:t>
            </a:r>
          </a:p>
          <a:p>
            <a:r>
              <a:rPr lang="en-US" smtClean="0"/>
              <a:t>General performance guidelines for base scores</a:t>
            </a:r>
          </a:p>
          <a:p>
            <a:pPr lvl="1"/>
            <a:r>
              <a:rPr lang="en-US" smtClean="0"/>
              <a:t>Base score of 1 or 2</a:t>
            </a:r>
          </a:p>
          <a:p>
            <a:pPr lvl="2"/>
            <a:r>
              <a:rPr lang="en-US" smtClean="0"/>
              <a:t>Can access Internet and run business applications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Ranking (cont'd.)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General performance guidelines for base scores</a:t>
            </a:r>
          </a:p>
          <a:p>
            <a:pPr lvl="1"/>
            <a:r>
              <a:rPr lang="en-US" smtClean="0"/>
              <a:t>Base score of 3</a:t>
            </a:r>
          </a:p>
          <a:p>
            <a:pPr lvl="2"/>
            <a:r>
              <a:rPr lang="en-US" smtClean="0"/>
              <a:t>Can use most new Windows 7 features</a:t>
            </a:r>
          </a:p>
          <a:p>
            <a:pPr lvl="1"/>
            <a:r>
              <a:rPr lang="en-US" smtClean="0"/>
              <a:t>Base score of 4 or 5</a:t>
            </a:r>
          </a:p>
          <a:p>
            <a:pPr lvl="2"/>
            <a:r>
              <a:rPr lang="en-US" smtClean="0"/>
              <a:t>Can use all new Windows 7 features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Options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Options dialog box</a:t>
            </a:r>
          </a:p>
          <a:p>
            <a:pPr lvl="1"/>
            <a:r>
              <a:rPr lang="en-US" smtClean="0"/>
              <a:t>Optimize visual effects, processor scheduling, and virtual memory</a:t>
            </a:r>
          </a:p>
          <a:p>
            <a:r>
              <a:rPr lang="en-US" smtClean="0"/>
              <a:t>Access Performance Options dialog box</a:t>
            </a:r>
          </a:p>
          <a:p>
            <a:pPr lvl="1"/>
            <a:r>
              <a:rPr lang="en-US" smtClean="0"/>
              <a:t>Click Adjust visual effects task in the Check the Windows Experience Index Control Panel applet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Options </a:t>
            </a:r>
            <a:r>
              <a:rPr lang="en-US" dirty="0" smtClean="0"/>
              <a:t>Visual Effects Tab</a:t>
            </a:r>
            <a:endParaRPr lang="en-US" dirty="0" smtClean="0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600200"/>
            <a:ext cx="35496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Memory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default, paging file is managed automatically by Windows</a:t>
            </a:r>
          </a:p>
          <a:p>
            <a:r>
              <a:rPr lang="en-US" smtClean="0"/>
              <a:t>Minimum size is 16 MB and the maximum size is configured as 300% of RAM</a:t>
            </a:r>
          </a:p>
          <a:p>
            <a:r>
              <a:rPr lang="en-US" smtClean="0"/>
              <a:t>Can manually configure the paging file</a:t>
            </a:r>
          </a:p>
          <a:p>
            <a:r>
              <a:rPr lang="en-US" smtClean="0"/>
              <a:t>Most Windows 7 computers have one hard disk</a:t>
            </a:r>
          </a:p>
          <a:p>
            <a:pPr lvl="1"/>
            <a:r>
              <a:rPr lang="en-US" smtClean="0"/>
              <a:t>And increasing performance is not possible by adjusting the virtual memory settings</a:t>
            </a:r>
          </a:p>
          <a:p>
            <a:r>
              <a:rPr lang="en-US" smtClean="0"/>
              <a:t>Can specify that no paging file is to be used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</a:t>
            </a:r>
            <a:r>
              <a:rPr lang="en-US" dirty="0" smtClean="0"/>
              <a:t>Dialog Box</a:t>
            </a:r>
            <a:endParaRPr lang="en-US" dirty="0" smtClean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600200"/>
            <a:ext cx="35496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Execution Prevention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Execution Prevention (DEP) </a:t>
            </a:r>
          </a:p>
          <a:p>
            <a:pPr lvl="1"/>
            <a:r>
              <a:rPr lang="en-US" smtClean="0"/>
              <a:t>Processor feature that Windows 7 can use</a:t>
            </a:r>
          </a:p>
          <a:p>
            <a:pPr lvl="1"/>
            <a:r>
              <a:rPr lang="en-US" smtClean="0"/>
              <a:t>Monitors processes to ensure that they do not access unauthorized memory spaces</a:t>
            </a:r>
          </a:p>
          <a:p>
            <a:r>
              <a:rPr lang="en-US" smtClean="0"/>
              <a:t>If processor does not support DEP</a:t>
            </a:r>
          </a:p>
          <a:p>
            <a:pPr lvl="1"/>
            <a:r>
              <a:rPr lang="en-US" smtClean="0"/>
              <a:t>Some software-based DEP features that can be performed by Windows 7</a:t>
            </a:r>
          </a:p>
          <a:p>
            <a:r>
              <a:rPr lang="en-US" smtClean="0"/>
              <a:t>By default, DEP is enabled for only essential Windows programs and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Establishing a Baseline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To recognize system bottlenecks, you must first establish a baseline</a:t>
            </a:r>
          </a:p>
          <a:p>
            <a:r>
              <a:rPr lang="en-US" smtClean="0"/>
              <a:t>Baseline</a:t>
            </a:r>
          </a:p>
          <a:p>
            <a:pPr lvl="1"/>
            <a:r>
              <a:rPr lang="en-US" smtClean="0"/>
              <a:t>Set of performance indicators captured when system performance is acceptable</a:t>
            </a:r>
          </a:p>
          <a:p>
            <a:r>
              <a:rPr lang="en-US" smtClean="0"/>
              <a:t>Performance indicators are often called counters </a:t>
            </a:r>
          </a:p>
          <a:p>
            <a:pPr lvl="1"/>
            <a:r>
              <a:rPr lang="en-US" smtClean="0"/>
              <a:t>Display values for system characteristics</a:t>
            </a:r>
          </a:p>
          <a:p>
            <a:r>
              <a:rPr lang="en-US" smtClean="0"/>
              <a:t>Establishing a baseline</a:t>
            </a:r>
          </a:p>
          <a:p>
            <a:pPr lvl="1"/>
            <a:r>
              <a:rPr lang="en-US" smtClean="0"/>
              <a:t>Verify no unusual activity is happening on the workstation</a:t>
            </a:r>
          </a:p>
          <a:p>
            <a:pPr lvl="1"/>
            <a:r>
              <a:rPr lang="en-US" smtClean="0"/>
              <a:t>Measure performance indicators over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Execution Prevention </a:t>
            </a:r>
            <a:r>
              <a:rPr lang="en-US" dirty="0" smtClean="0"/>
              <a:t>Tab</a:t>
            </a:r>
            <a:endParaRPr lang="en-US" dirty="0" smtClean="0"/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521594"/>
            <a:ext cx="35496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is a higher performing operating system than previous versions of Windows</a:t>
            </a:r>
          </a:p>
          <a:p>
            <a:r>
              <a:rPr lang="en-US" smtClean="0"/>
              <a:t>Establishing a baseline for performance tuning allows you to recognize variations from normal system behavior and identify system bottlenecks</a:t>
            </a:r>
          </a:p>
          <a:p>
            <a:r>
              <a:rPr lang="en-US" smtClean="0"/>
              <a:t>Performance Monitor can monitor system performance, monitor system reliability, create alerts, log performance activity, and generate reports</a:t>
            </a:r>
          </a:p>
          <a:p>
            <a:r>
              <a:rPr lang="en-US" smtClean="0"/>
              <a:t>Data Collector Sets control logging of performance data and create alerts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 Manager allows you to quickly view system process information</a:t>
            </a:r>
          </a:p>
          <a:p>
            <a:r>
              <a:rPr lang="en-US" smtClean="0"/>
              <a:t>Performance rankings generated in Performance Information and Tools ensure that you understand the capabilities of your computer</a:t>
            </a:r>
          </a:p>
          <a:p>
            <a:r>
              <a:rPr lang="en-US" smtClean="0"/>
              <a:t>Performance Options allow you to configure visual effects, processor performance, virtual memory, and Data Execution Prevention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Bottlenecks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77200" cy="4572000"/>
          </a:xfrm>
        </p:spPr>
        <p:txBody>
          <a:bodyPr/>
          <a:lstStyle/>
          <a:p>
            <a:r>
              <a:rPr lang="en-US" smtClean="0"/>
              <a:t>Bottlenecks</a:t>
            </a:r>
          </a:p>
          <a:p>
            <a:pPr lvl="1"/>
            <a:r>
              <a:rPr lang="en-US" smtClean="0"/>
              <a:t>Occur when a limitation in a single computer system component slows down the entire system</a:t>
            </a:r>
          </a:p>
          <a:p>
            <a:r>
              <a:rPr lang="en-US" smtClean="0"/>
              <a:t>Disk bottlenecks</a:t>
            </a:r>
          </a:p>
          <a:p>
            <a:pPr lvl="1"/>
            <a:r>
              <a:rPr lang="en-US" smtClean="0"/>
              <a:t>Occur when applications want to read and write information to the physical disk </a:t>
            </a:r>
          </a:p>
          <a:p>
            <a:pPr lvl="2"/>
            <a:r>
              <a:rPr lang="en-US" smtClean="0"/>
              <a:t>Faster than the disk can manage</a:t>
            </a:r>
          </a:p>
          <a:p>
            <a:pPr lvl="1"/>
            <a:r>
              <a:rPr lang="en-US" smtClean="0"/>
              <a:t>To increase disk performance</a:t>
            </a:r>
          </a:p>
          <a:p>
            <a:pPr lvl="2"/>
            <a:r>
              <a:rPr lang="en-US" smtClean="0"/>
              <a:t>Upgrade the drive controller</a:t>
            </a:r>
          </a:p>
          <a:p>
            <a:pPr lvl="2"/>
            <a:r>
              <a:rPr lang="en-US" smtClean="0"/>
              <a:t>Upgrade the disks</a:t>
            </a:r>
          </a:p>
          <a:p>
            <a:pPr lvl="2"/>
            <a:r>
              <a:rPr lang="en-US" smtClean="0"/>
              <a:t>Implement RAID0 or RAID5</a:t>
            </a:r>
          </a:p>
          <a:p>
            <a:pPr lvl="2"/>
            <a:r>
              <a:rPr lang="en-US" smtClean="0"/>
              <a:t>Move the paging file to a nonsystem disk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Bottlenecks (cont'd.)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Memory bottlenecks</a:t>
            </a:r>
          </a:p>
          <a:p>
            <a:pPr lvl="1"/>
            <a:r>
              <a:rPr lang="en-US" smtClean="0"/>
              <a:t>Applications require more memory than is physically available</a:t>
            </a:r>
          </a:p>
          <a:p>
            <a:pPr lvl="1"/>
            <a:r>
              <a:rPr lang="en-US" smtClean="0"/>
              <a:t>To reduce the use of virtual memory</a:t>
            </a:r>
          </a:p>
          <a:p>
            <a:pPr lvl="2"/>
            <a:r>
              <a:rPr lang="en-US" smtClean="0"/>
              <a:t>Increase the amount of physical memory</a:t>
            </a:r>
          </a:p>
          <a:p>
            <a:pPr lvl="2"/>
            <a:r>
              <a:rPr lang="en-US" smtClean="0"/>
              <a:t>Run fewer applications at once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Bottlenecks (cont'd.)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Processor bottlenecks</a:t>
            </a:r>
          </a:p>
          <a:p>
            <a:pPr lvl="1"/>
            <a:r>
              <a:rPr lang="en-US" smtClean="0"/>
              <a:t>Too much work for a processor</a:t>
            </a:r>
          </a:p>
          <a:p>
            <a:pPr lvl="1"/>
            <a:r>
              <a:rPr lang="en-US" smtClean="0"/>
              <a:t>To resolve processor bottlenecks</a:t>
            </a:r>
          </a:p>
          <a:p>
            <a:pPr lvl="2"/>
            <a:r>
              <a:rPr lang="en-US" smtClean="0"/>
              <a:t>Change to a faster processor</a:t>
            </a:r>
          </a:p>
          <a:p>
            <a:pPr lvl="2"/>
            <a:r>
              <a:rPr lang="en-US" smtClean="0"/>
              <a:t>Add additional processors</a:t>
            </a:r>
          </a:p>
          <a:p>
            <a:pPr lvl="2"/>
            <a:r>
              <a:rPr lang="en-US" smtClean="0"/>
              <a:t>Change to a multicore processor</a:t>
            </a:r>
          </a:p>
          <a:p>
            <a:r>
              <a:rPr lang="en-US" smtClean="0"/>
              <a:t>Network bottlenecks</a:t>
            </a:r>
          </a:p>
          <a:p>
            <a:pPr lvl="1"/>
            <a:r>
              <a:rPr lang="en-US" smtClean="0"/>
              <a:t>More common for servers than computers running Windows 7</a:t>
            </a:r>
          </a:p>
          <a:p>
            <a:pPr lvl="1"/>
            <a:r>
              <a:rPr lang="en-US" smtClean="0"/>
              <a:t>Multiple computers accessing a single server may overwhelm the network connection to the server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Tuning Performance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Steps</a:t>
            </a:r>
          </a:p>
          <a:p>
            <a:pPr lvl="1"/>
            <a:r>
              <a:rPr lang="en-US" smtClean="0"/>
              <a:t>Create a baseline for the computer</a:t>
            </a:r>
          </a:p>
          <a:p>
            <a:pPr lvl="1"/>
            <a:r>
              <a:rPr lang="en-US" smtClean="0"/>
              <a:t>Compare the baseline to current indicators</a:t>
            </a:r>
          </a:p>
          <a:p>
            <a:pPr lvl="1"/>
            <a:r>
              <a:rPr lang="en-US" smtClean="0"/>
              <a:t>Identify possible causes for variations</a:t>
            </a:r>
          </a:p>
          <a:p>
            <a:pPr lvl="1"/>
            <a:r>
              <a:rPr lang="en-US" smtClean="0"/>
              <a:t>Identify possible fixes for variations from the baseline</a:t>
            </a:r>
          </a:p>
          <a:p>
            <a:pPr lvl="1"/>
            <a:r>
              <a:rPr lang="en-US" smtClean="0"/>
              <a:t>Select a fix to implement</a:t>
            </a:r>
          </a:p>
          <a:p>
            <a:pPr lvl="1"/>
            <a:r>
              <a:rPr lang="en-US" smtClean="0"/>
              <a:t>Implement the fix and monitor for changes</a:t>
            </a:r>
          </a:p>
          <a:p>
            <a:pPr lvl="1"/>
            <a:r>
              <a:rPr lang="en-US" smtClean="0"/>
              <a:t>If not resolved, undo the fix and repeat step 5</a:t>
            </a:r>
          </a:p>
          <a:p>
            <a:pPr lvl="1"/>
            <a:r>
              <a:rPr lang="en-US" smtClean="0"/>
              <a:t>If resolved, document solution for future reference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1511</Words>
  <Application>Microsoft Office PowerPoint</Application>
  <PresentationFormat>On-screen Show (4:3)</PresentationFormat>
  <Paragraphs>334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Times New Roman</vt:lpstr>
      <vt:lpstr>Clarity</vt:lpstr>
      <vt:lpstr>MCTS Guide to Microsoft Windows 7 </vt:lpstr>
      <vt:lpstr>Objectives</vt:lpstr>
      <vt:lpstr>Performance Enhancements</vt:lpstr>
      <vt:lpstr>Performance Tuning Overview</vt:lpstr>
      <vt:lpstr>Establishing a Baseline</vt:lpstr>
      <vt:lpstr>Recognizing Bottlenecks</vt:lpstr>
      <vt:lpstr>Recognizing Bottlenecks (cont'd.)</vt:lpstr>
      <vt:lpstr>Recognizing Bottlenecks (cont'd.)</vt:lpstr>
      <vt:lpstr>Tuning Performance</vt:lpstr>
      <vt:lpstr>Performance Monitor</vt:lpstr>
      <vt:lpstr>Performance Monitor Window</vt:lpstr>
      <vt:lpstr>Resource Monitor</vt:lpstr>
      <vt:lpstr>Resource Monitor CPU</vt:lpstr>
      <vt:lpstr>Resource Monitor CPU</vt:lpstr>
      <vt:lpstr>Resource Monitor (cont'd.)</vt:lpstr>
      <vt:lpstr>Resource Monitor Disk</vt:lpstr>
      <vt:lpstr>Resource Monitor (cont'd.)</vt:lpstr>
      <vt:lpstr>Resource Monitor Network</vt:lpstr>
      <vt:lpstr>Resource Monitor Memory</vt:lpstr>
      <vt:lpstr>Performance Monitor</vt:lpstr>
      <vt:lpstr>Performance Monitor Graph</vt:lpstr>
      <vt:lpstr>Performance Monitor (cont'd.)</vt:lpstr>
      <vt:lpstr>Performance Monitor Counters</vt:lpstr>
      <vt:lpstr>Performance Monitor (cont'd.)</vt:lpstr>
      <vt:lpstr>Data Collector Sets</vt:lpstr>
      <vt:lpstr>Data Collector Sets List</vt:lpstr>
      <vt:lpstr>Data Collector Sets (cont'd.)</vt:lpstr>
      <vt:lpstr>Data Collector Sets (cont'd.)</vt:lpstr>
      <vt:lpstr>Data Collector Sets (cont'd.)</vt:lpstr>
      <vt:lpstr>Reports</vt:lpstr>
      <vt:lpstr>Task Manager</vt:lpstr>
      <vt:lpstr>Applications</vt:lpstr>
      <vt:lpstr>Task Manager Applications</vt:lpstr>
      <vt:lpstr>Processes</vt:lpstr>
      <vt:lpstr>Task Manager Processes</vt:lpstr>
      <vt:lpstr>Services</vt:lpstr>
      <vt:lpstr>Task Manager Services</vt:lpstr>
      <vt:lpstr>Performance</vt:lpstr>
      <vt:lpstr>Task Manager Performance</vt:lpstr>
      <vt:lpstr>Other Tabs</vt:lpstr>
      <vt:lpstr>Performance Ranking</vt:lpstr>
      <vt:lpstr>Performance Ranking (cont'd.)</vt:lpstr>
      <vt:lpstr>Performance Ranking (cont'd.)</vt:lpstr>
      <vt:lpstr>Performance Ranking (cont'd.)</vt:lpstr>
      <vt:lpstr>Performance Options</vt:lpstr>
      <vt:lpstr>Performance Options Visual Effects Tab</vt:lpstr>
      <vt:lpstr>Virtual Memory</vt:lpstr>
      <vt:lpstr>Virtual Memory Dialog Box</vt:lpstr>
      <vt:lpstr>Data Execution Prevention</vt:lpstr>
      <vt:lpstr>Data Execution Prevention Tab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1350</cp:revision>
  <dcterms:created xsi:type="dcterms:W3CDTF">2002-09-27T23:29:22Z</dcterms:created>
  <dcterms:modified xsi:type="dcterms:W3CDTF">2014-01-06T16:16:50Z</dcterms:modified>
</cp:coreProperties>
</file>